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65" r:id="rId3"/>
    <p:sldId id="258" r:id="rId4"/>
    <p:sldId id="259" r:id="rId5"/>
    <p:sldId id="268" r:id="rId6"/>
    <p:sldId id="260" r:id="rId7"/>
    <p:sldId id="261" r:id="rId8"/>
    <p:sldId id="273" r:id="rId9"/>
    <p:sldId id="271" r:id="rId10"/>
    <p:sldId id="270" r:id="rId11"/>
    <p:sldId id="262" r:id="rId12"/>
    <p:sldId id="266" r:id="rId13"/>
    <p:sldId id="267" r:id="rId14"/>
    <p:sldId id="264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0EA036-2C62-4AFC-8740-2E7F07C4F936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BB49AC-8025-499D-BBB5-3626D5B078DE}">
      <dgm:prSet phldrT="[Текст]" custT="1"/>
      <dgm:spPr/>
      <dgm:t>
        <a:bodyPr/>
        <a:lstStyle/>
        <a:p>
          <a:r>
            <a:rPr lang="ru-RU" sz="1600" b="1" dirty="0" smtClean="0"/>
            <a:t>домохозяйств</a:t>
          </a:r>
          <a:r>
            <a:rPr lang="ru-KG" sz="1600" b="1" dirty="0" smtClean="0"/>
            <a:t>ах</a:t>
          </a:r>
          <a:r>
            <a:rPr lang="ru-RU" sz="1600" b="1" dirty="0" smtClean="0"/>
            <a:t>:</a:t>
          </a:r>
          <a:endParaRPr lang="ru-RU" sz="1600" dirty="0"/>
        </a:p>
      </dgm:t>
    </dgm:pt>
    <dgm:pt modelId="{9801E439-40A6-4D1D-A0F8-75F5BF995469}" type="parTrans" cxnId="{58FCDF1D-C91F-431C-B699-3E9E9E71C68E}">
      <dgm:prSet/>
      <dgm:spPr/>
      <dgm:t>
        <a:bodyPr/>
        <a:lstStyle/>
        <a:p>
          <a:endParaRPr lang="ru-RU"/>
        </a:p>
      </dgm:t>
    </dgm:pt>
    <dgm:pt modelId="{9A6BCF69-A821-4C59-B063-752BCA25C8BD}" type="sibTrans" cxnId="{58FCDF1D-C91F-431C-B699-3E9E9E71C68E}">
      <dgm:prSet/>
      <dgm:spPr/>
      <dgm:t>
        <a:bodyPr/>
        <a:lstStyle/>
        <a:p>
          <a:endParaRPr lang="ru-RU"/>
        </a:p>
      </dgm:t>
    </dgm:pt>
    <dgm:pt modelId="{CDA3E7EC-20C5-431C-8508-858FD892240E}">
      <dgm:prSet phldrT="[Текст]"/>
      <dgm:spPr/>
      <dgm:t>
        <a:bodyPr/>
        <a:lstStyle/>
        <a:p>
          <a:r>
            <a:rPr lang="ru-RU" dirty="0" smtClean="0"/>
            <a:t>С</a:t>
          </a:r>
          <a:r>
            <a:rPr lang="ru-KG" dirty="0" smtClean="0"/>
            <a:t>нижение деструктивных явлений </a:t>
          </a:r>
          <a:endParaRPr lang="ru-RU" dirty="0"/>
        </a:p>
      </dgm:t>
    </dgm:pt>
    <dgm:pt modelId="{6320DBB4-7C84-4455-9385-A358D9D0A77F}" type="parTrans" cxnId="{E868CBD3-8B30-409A-89F9-443993ADE258}">
      <dgm:prSet/>
      <dgm:spPr/>
      <dgm:t>
        <a:bodyPr/>
        <a:lstStyle/>
        <a:p>
          <a:endParaRPr lang="ru-RU"/>
        </a:p>
      </dgm:t>
    </dgm:pt>
    <dgm:pt modelId="{7423B4D7-CBA5-4C50-B3C3-1BA3283B87B1}" type="sibTrans" cxnId="{E868CBD3-8B30-409A-89F9-443993ADE258}">
      <dgm:prSet/>
      <dgm:spPr/>
      <dgm:t>
        <a:bodyPr/>
        <a:lstStyle/>
        <a:p>
          <a:endParaRPr lang="ru-RU"/>
        </a:p>
      </dgm:t>
    </dgm:pt>
    <dgm:pt modelId="{7A4B8B3C-6BEA-4F1B-AAB6-78128FF11C05}">
      <dgm:prSet phldrT="[Текст]" custT="1"/>
      <dgm:spPr/>
      <dgm:t>
        <a:bodyPr/>
        <a:lstStyle/>
        <a:p>
          <a:r>
            <a:rPr lang="ru-RU" sz="1200" dirty="0" smtClean="0"/>
            <a:t>С</a:t>
          </a:r>
          <a:r>
            <a:rPr lang="ru-KG" sz="1200" dirty="0" smtClean="0"/>
            <a:t>нижается число деструктивных стартегий ( продажа активов и или сокращение потребления)   для удовлетворения базовых потреблений </a:t>
          </a:r>
          <a:endParaRPr lang="ru-RU" sz="1200" dirty="0"/>
        </a:p>
      </dgm:t>
    </dgm:pt>
    <dgm:pt modelId="{ACC94138-CCF7-419A-99C4-789264665FDB}" type="parTrans" cxnId="{1EBAFFAF-6967-4164-BCCF-C0002DD6B0E9}">
      <dgm:prSet/>
      <dgm:spPr/>
      <dgm:t>
        <a:bodyPr/>
        <a:lstStyle/>
        <a:p>
          <a:endParaRPr lang="ru-RU"/>
        </a:p>
      </dgm:t>
    </dgm:pt>
    <dgm:pt modelId="{82D63E7A-E5E8-42F1-BF6C-8A5ED85D9320}" type="sibTrans" cxnId="{1EBAFFAF-6967-4164-BCCF-C0002DD6B0E9}">
      <dgm:prSet/>
      <dgm:spPr/>
      <dgm:t>
        <a:bodyPr/>
        <a:lstStyle/>
        <a:p>
          <a:endParaRPr lang="ru-RU"/>
        </a:p>
      </dgm:t>
    </dgm:pt>
    <dgm:pt modelId="{FE64A782-0414-4145-A3B4-43DFC1B3AD03}">
      <dgm:prSet phldrT="[Текст]"/>
      <dgm:spPr/>
      <dgm:t>
        <a:bodyPr/>
        <a:lstStyle/>
        <a:p>
          <a:r>
            <a:rPr lang="ru-RU" dirty="0" smtClean="0"/>
            <a:t>С</a:t>
          </a:r>
          <a:r>
            <a:rPr lang="ru-KG" dirty="0" smtClean="0"/>
            <a:t>амообеспечение </a:t>
          </a:r>
          <a:endParaRPr lang="ru-RU" dirty="0"/>
        </a:p>
      </dgm:t>
    </dgm:pt>
    <dgm:pt modelId="{B0F4ABCE-E7DB-489A-9996-D2B873450376}" type="parTrans" cxnId="{37BB707C-53AF-492C-96A5-BEFEEBF8D2CB}">
      <dgm:prSet/>
      <dgm:spPr/>
      <dgm:t>
        <a:bodyPr/>
        <a:lstStyle/>
        <a:p>
          <a:endParaRPr lang="ru-RU"/>
        </a:p>
      </dgm:t>
    </dgm:pt>
    <dgm:pt modelId="{F26707D4-40D4-44BF-B3EC-31885080C276}" type="sibTrans" cxnId="{37BB707C-53AF-492C-96A5-BEFEEBF8D2CB}">
      <dgm:prSet/>
      <dgm:spPr/>
      <dgm:t>
        <a:bodyPr/>
        <a:lstStyle/>
        <a:p>
          <a:endParaRPr lang="ru-RU"/>
        </a:p>
      </dgm:t>
    </dgm:pt>
    <dgm:pt modelId="{1EAAE121-EE9A-4268-9001-0457E2FCEAC4}">
      <dgm:prSet phldrT="[Текст]"/>
      <dgm:spPr/>
      <dgm:t>
        <a:bodyPr/>
        <a:lstStyle/>
        <a:p>
          <a:r>
            <a:rPr lang="ru-RU" b="1" dirty="0" smtClean="0"/>
            <a:t>полного </a:t>
          </a:r>
          <a:r>
            <a:rPr lang="ru-RU" b="1" dirty="0" err="1" smtClean="0"/>
            <a:t>самообеспечения</a:t>
          </a:r>
          <a:r>
            <a:rPr lang="ru-KG" b="1" dirty="0" smtClean="0"/>
            <a:t> достигли в 2024 году по  следующим продуктам:</a:t>
          </a:r>
          <a:endParaRPr lang="ru-RU" dirty="0"/>
        </a:p>
      </dgm:t>
    </dgm:pt>
    <dgm:pt modelId="{E5226C55-3B94-41F1-BE0D-DA5C048D5098}" type="parTrans" cxnId="{494057EC-C810-41AA-A56C-5FD6B10BD685}">
      <dgm:prSet/>
      <dgm:spPr/>
      <dgm:t>
        <a:bodyPr/>
        <a:lstStyle/>
        <a:p>
          <a:endParaRPr lang="ru-RU"/>
        </a:p>
      </dgm:t>
    </dgm:pt>
    <dgm:pt modelId="{19816186-C39B-483F-BFF4-1A2E4EBFC629}" type="sibTrans" cxnId="{494057EC-C810-41AA-A56C-5FD6B10BD685}">
      <dgm:prSet/>
      <dgm:spPr/>
      <dgm:t>
        <a:bodyPr/>
        <a:lstStyle/>
        <a:p>
          <a:endParaRPr lang="ru-RU"/>
        </a:p>
      </dgm:t>
    </dgm:pt>
    <dgm:pt modelId="{03B047EA-C612-4D19-8146-83B632E8BC52}">
      <dgm:prSet phldrT="[Текст]"/>
      <dgm:spPr/>
      <dgm:t>
        <a:bodyPr/>
        <a:lstStyle/>
        <a:p>
          <a:r>
            <a:rPr lang="ru-RU" dirty="0" smtClean="0"/>
            <a:t>О</a:t>
          </a:r>
          <a:r>
            <a:rPr lang="ru-KG" dirty="0" smtClean="0"/>
            <a:t>беспеченность </a:t>
          </a:r>
          <a:endParaRPr lang="ru-RU" dirty="0"/>
        </a:p>
      </dgm:t>
    </dgm:pt>
    <dgm:pt modelId="{DDBA729B-0582-4ACD-858E-CBF8AAC9988E}" type="sibTrans" cxnId="{3E2F6CEC-07C8-4946-8EFD-1BC5AE91D974}">
      <dgm:prSet/>
      <dgm:spPr/>
      <dgm:t>
        <a:bodyPr/>
        <a:lstStyle/>
        <a:p>
          <a:endParaRPr lang="ru-RU"/>
        </a:p>
      </dgm:t>
    </dgm:pt>
    <dgm:pt modelId="{040C8EEE-7AEE-40A2-BA72-FFA68C396092}" type="parTrans" cxnId="{3E2F6CEC-07C8-4946-8EFD-1BC5AE91D974}">
      <dgm:prSet/>
      <dgm:spPr/>
      <dgm:t>
        <a:bodyPr/>
        <a:lstStyle/>
        <a:p>
          <a:endParaRPr lang="ru-RU"/>
        </a:p>
      </dgm:t>
    </dgm:pt>
    <dgm:pt modelId="{52C535DE-A233-49F8-9DB0-C39BD8B84347}">
      <dgm:prSet phldrT="[Текст]"/>
      <dgm:spPr/>
      <dgm:t>
        <a:bodyPr/>
        <a:lstStyle/>
        <a:p>
          <a:r>
            <a:rPr lang="ru-RU" b="1" dirty="0" smtClean="0"/>
            <a:t> сахар</a:t>
          </a:r>
          <a:endParaRPr lang="ru-RU" dirty="0"/>
        </a:p>
      </dgm:t>
    </dgm:pt>
    <dgm:pt modelId="{3C83B8FE-C8AA-4E0E-A067-0420DF4D4998}" type="parTrans" cxnId="{6FCFB16E-B54A-493F-8950-3470947EF90B}">
      <dgm:prSet/>
      <dgm:spPr/>
    </dgm:pt>
    <dgm:pt modelId="{ABF70FF8-9F72-463E-9FA9-217BA629D3F9}" type="sibTrans" cxnId="{6FCFB16E-B54A-493F-8950-3470947EF90B}">
      <dgm:prSet/>
      <dgm:spPr/>
    </dgm:pt>
    <dgm:pt modelId="{F054FD27-9013-425B-8482-8A51ECB4A670}">
      <dgm:prSet phldrT="[Текст]"/>
      <dgm:spPr/>
      <dgm:t>
        <a:bodyPr/>
        <a:lstStyle/>
        <a:p>
          <a:r>
            <a:rPr lang="ru-KG" b="1" dirty="0" smtClean="0"/>
            <a:t> </a:t>
          </a:r>
          <a:r>
            <a:rPr lang="ru-RU" b="1" dirty="0" smtClean="0"/>
            <a:t>куриные яйца</a:t>
          </a:r>
          <a:endParaRPr lang="ru-RU" dirty="0"/>
        </a:p>
      </dgm:t>
    </dgm:pt>
    <dgm:pt modelId="{BD77AFB7-494F-4EA7-89C6-126C453AC868}" type="parTrans" cxnId="{2C0B425B-E8C1-409E-AD60-9DED0E714318}">
      <dgm:prSet/>
      <dgm:spPr/>
    </dgm:pt>
    <dgm:pt modelId="{CEAF76A6-9DB1-4CD7-BFED-4FD33B8CC79C}" type="sibTrans" cxnId="{2C0B425B-E8C1-409E-AD60-9DED0E714318}">
      <dgm:prSet/>
      <dgm:spPr/>
    </dgm:pt>
    <dgm:pt modelId="{8F7FC3EC-CA8A-4D97-B3D4-3F2E34A3CF37}">
      <dgm:prSet phldrT="[Текст]" custT="1"/>
      <dgm:spPr/>
      <dgm:t>
        <a:bodyPr/>
        <a:lstStyle/>
        <a:p>
          <a:r>
            <a:rPr lang="ru-RU" sz="1600" i="1" dirty="0" smtClean="0"/>
            <a:t>обеспеченных </a:t>
          </a:r>
          <a:r>
            <a:rPr lang="ru-RU" sz="1600" i="1" dirty="0" err="1" smtClean="0"/>
            <a:t>продовольствием</a:t>
          </a:r>
          <a:r>
            <a:rPr lang="ru-RU" sz="1600" b="1" dirty="0" err="1" smtClean="0"/>
            <a:t>увеличилась</a:t>
          </a:r>
          <a:r>
            <a:rPr lang="ru-RU" sz="1600" b="1" dirty="0" smtClean="0"/>
            <a:t> с 41% до 86%</a:t>
          </a:r>
          <a:endParaRPr lang="ru-RU" sz="1600" dirty="0"/>
        </a:p>
      </dgm:t>
    </dgm:pt>
    <dgm:pt modelId="{03ADA9A4-98EA-49F2-B90B-9C68A7CABBF4}" type="parTrans" cxnId="{13A189FC-9037-40DB-A5DF-FB5BB24F0C3D}">
      <dgm:prSet/>
      <dgm:spPr/>
    </dgm:pt>
    <dgm:pt modelId="{6D8A09F5-53FD-4E60-B285-6349A4DD70A2}" type="sibTrans" cxnId="{13A189FC-9037-40DB-A5DF-FB5BB24F0C3D}">
      <dgm:prSet/>
      <dgm:spPr/>
    </dgm:pt>
    <dgm:pt modelId="{73C71425-7240-4798-9593-CAEEAFE58A80}" type="pres">
      <dgm:prSet presAssocID="{0B0EA036-2C62-4AFC-8740-2E7F07C4F93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620C70A-3358-46E3-9A1B-1F7AEE9C1067}" type="pres">
      <dgm:prSet presAssocID="{03B047EA-C612-4D19-8146-83B632E8BC52}" presName="compositeNode" presStyleCnt="0">
        <dgm:presLayoutVars>
          <dgm:bulletEnabled val="1"/>
        </dgm:presLayoutVars>
      </dgm:prSet>
      <dgm:spPr/>
    </dgm:pt>
    <dgm:pt modelId="{0BCD51E3-D94D-43E6-A135-053C2E32FD07}" type="pres">
      <dgm:prSet presAssocID="{03B047EA-C612-4D19-8146-83B632E8BC52}" presName="imag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</dgm:pt>
    <dgm:pt modelId="{179306FC-CD12-4CCC-B7F0-FEEBE9EEB9BD}" type="pres">
      <dgm:prSet presAssocID="{03B047EA-C612-4D19-8146-83B632E8BC5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76D1E2-0C76-4172-B4DA-0A6C4B75A1D8}" type="pres">
      <dgm:prSet presAssocID="{03B047EA-C612-4D19-8146-83B632E8BC52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69FF7F-61E0-4060-A91F-A9377B1FAEC5}" type="pres">
      <dgm:prSet presAssocID="{DDBA729B-0582-4ACD-858E-CBF8AAC9988E}" presName="sibTrans" presStyleCnt="0"/>
      <dgm:spPr/>
    </dgm:pt>
    <dgm:pt modelId="{BE865D94-667C-4793-87A5-7672048D2DBE}" type="pres">
      <dgm:prSet presAssocID="{CDA3E7EC-20C5-431C-8508-858FD892240E}" presName="compositeNode" presStyleCnt="0">
        <dgm:presLayoutVars>
          <dgm:bulletEnabled val="1"/>
        </dgm:presLayoutVars>
      </dgm:prSet>
      <dgm:spPr/>
    </dgm:pt>
    <dgm:pt modelId="{BC82E639-FC3B-4C12-8FF1-1BFEFC868C72}" type="pres">
      <dgm:prSet presAssocID="{CDA3E7EC-20C5-431C-8508-858FD892240E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5D8304C4-51EB-46E1-844E-A4BC1749A7AC}" type="pres">
      <dgm:prSet presAssocID="{CDA3E7EC-20C5-431C-8508-858FD892240E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5B787D-A13F-4782-8501-A43AF36A3FE5}" type="pres">
      <dgm:prSet presAssocID="{CDA3E7EC-20C5-431C-8508-858FD892240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1958D2-C69D-45F0-894C-DB2EAE9A82DD}" type="pres">
      <dgm:prSet presAssocID="{7423B4D7-CBA5-4C50-B3C3-1BA3283B87B1}" presName="sibTrans" presStyleCnt="0"/>
      <dgm:spPr/>
    </dgm:pt>
    <dgm:pt modelId="{A28F21A3-F999-497F-92D6-1007709D3E14}" type="pres">
      <dgm:prSet presAssocID="{FE64A782-0414-4145-A3B4-43DFC1B3AD03}" presName="compositeNode" presStyleCnt="0">
        <dgm:presLayoutVars>
          <dgm:bulletEnabled val="1"/>
        </dgm:presLayoutVars>
      </dgm:prSet>
      <dgm:spPr/>
    </dgm:pt>
    <dgm:pt modelId="{2DA2EE50-5647-4A82-872B-6AAB2D8E0FF6}" type="pres">
      <dgm:prSet presAssocID="{FE64A782-0414-4145-A3B4-43DFC1B3AD03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69A48394-C7E9-4D35-AF46-55DFB05F351B}" type="pres">
      <dgm:prSet presAssocID="{FE64A782-0414-4145-A3B4-43DFC1B3AD03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0AABB-77C2-4235-B147-CB5BD05E7A87}" type="pres">
      <dgm:prSet presAssocID="{FE64A782-0414-4145-A3B4-43DFC1B3AD03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0E8545-7AB9-400B-9E57-A2E9CA40A4E5}" type="presOf" srcId="{0B0EA036-2C62-4AFC-8740-2E7F07C4F936}" destId="{73C71425-7240-4798-9593-CAEEAFE58A80}" srcOrd="0" destOrd="0" presId="urn:microsoft.com/office/officeart/2005/8/layout/hList2"/>
    <dgm:cxn modelId="{38BA9431-2823-40E3-9A05-3AF5DBE95319}" type="presOf" srcId="{F054FD27-9013-425B-8482-8A51ECB4A670}" destId="{69A48394-C7E9-4D35-AF46-55DFB05F351B}" srcOrd="0" destOrd="1" presId="urn:microsoft.com/office/officeart/2005/8/layout/hList2"/>
    <dgm:cxn modelId="{A0B4F4C4-6364-4626-851C-B43D0108215F}" type="presOf" srcId="{03B047EA-C612-4D19-8146-83B632E8BC52}" destId="{6676D1E2-0C76-4172-B4DA-0A6C4B75A1D8}" srcOrd="0" destOrd="0" presId="urn:microsoft.com/office/officeart/2005/8/layout/hList2"/>
    <dgm:cxn modelId="{F9216C97-63D7-4C94-A8BA-BC60BE8562ED}" type="presOf" srcId="{FE64A782-0414-4145-A3B4-43DFC1B3AD03}" destId="{02C0AABB-77C2-4235-B147-CB5BD05E7A87}" srcOrd="0" destOrd="0" presId="urn:microsoft.com/office/officeart/2005/8/layout/hList2"/>
    <dgm:cxn modelId="{3E2F6CEC-07C8-4946-8EFD-1BC5AE91D974}" srcId="{0B0EA036-2C62-4AFC-8740-2E7F07C4F936}" destId="{03B047EA-C612-4D19-8146-83B632E8BC52}" srcOrd="0" destOrd="0" parTransId="{040C8EEE-7AEE-40A2-BA72-FFA68C396092}" sibTransId="{DDBA729B-0582-4ACD-858E-CBF8AAC9988E}"/>
    <dgm:cxn modelId="{34818AEA-F6B1-49F3-A2EC-17783462E59A}" type="presOf" srcId="{52C535DE-A233-49F8-9DB0-C39BD8B84347}" destId="{69A48394-C7E9-4D35-AF46-55DFB05F351B}" srcOrd="0" destOrd="2" presId="urn:microsoft.com/office/officeart/2005/8/layout/hList2"/>
    <dgm:cxn modelId="{58FCDF1D-C91F-431C-B699-3E9E9E71C68E}" srcId="{03B047EA-C612-4D19-8146-83B632E8BC52}" destId="{A7BB49AC-8025-499D-BBB5-3626D5B078DE}" srcOrd="0" destOrd="0" parTransId="{9801E439-40A6-4D1D-A0F8-75F5BF995469}" sibTransId="{9A6BCF69-A821-4C59-B063-752BCA25C8BD}"/>
    <dgm:cxn modelId="{885F0A3A-1C19-4937-BDE5-96BB63B1E1CF}" type="presOf" srcId="{1EAAE121-EE9A-4268-9001-0457E2FCEAC4}" destId="{69A48394-C7E9-4D35-AF46-55DFB05F351B}" srcOrd="0" destOrd="0" presId="urn:microsoft.com/office/officeart/2005/8/layout/hList2"/>
    <dgm:cxn modelId="{29E33BFD-A938-4214-9FB9-78AA3755C8D1}" type="presOf" srcId="{8F7FC3EC-CA8A-4D97-B3D4-3F2E34A3CF37}" destId="{179306FC-CD12-4CCC-B7F0-FEEBE9EEB9BD}" srcOrd="0" destOrd="1" presId="urn:microsoft.com/office/officeart/2005/8/layout/hList2"/>
    <dgm:cxn modelId="{B3742DBC-E4CC-466F-8F00-746F30BF9367}" type="presOf" srcId="{A7BB49AC-8025-499D-BBB5-3626D5B078DE}" destId="{179306FC-CD12-4CCC-B7F0-FEEBE9EEB9BD}" srcOrd="0" destOrd="0" presId="urn:microsoft.com/office/officeart/2005/8/layout/hList2"/>
    <dgm:cxn modelId="{5A5A975D-21E5-4965-85C8-B2E8E08533EA}" type="presOf" srcId="{7A4B8B3C-6BEA-4F1B-AAB6-78128FF11C05}" destId="{5D8304C4-51EB-46E1-844E-A4BC1749A7AC}" srcOrd="0" destOrd="0" presId="urn:microsoft.com/office/officeart/2005/8/layout/hList2"/>
    <dgm:cxn modelId="{494057EC-C810-41AA-A56C-5FD6B10BD685}" srcId="{FE64A782-0414-4145-A3B4-43DFC1B3AD03}" destId="{1EAAE121-EE9A-4268-9001-0457E2FCEAC4}" srcOrd="0" destOrd="0" parTransId="{E5226C55-3B94-41F1-BE0D-DA5C048D5098}" sibTransId="{19816186-C39B-483F-BFF4-1A2E4EBFC629}"/>
    <dgm:cxn modelId="{37BB707C-53AF-492C-96A5-BEFEEBF8D2CB}" srcId="{0B0EA036-2C62-4AFC-8740-2E7F07C4F936}" destId="{FE64A782-0414-4145-A3B4-43DFC1B3AD03}" srcOrd="2" destOrd="0" parTransId="{B0F4ABCE-E7DB-489A-9996-D2B873450376}" sibTransId="{F26707D4-40D4-44BF-B3EC-31885080C276}"/>
    <dgm:cxn modelId="{2C0B425B-E8C1-409E-AD60-9DED0E714318}" srcId="{FE64A782-0414-4145-A3B4-43DFC1B3AD03}" destId="{F054FD27-9013-425B-8482-8A51ECB4A670}" srcOrd="1" destOrd="0" parTransId="{BD77AFB7-494F-4EA7-89C6-126C453AC868}" sibTransId="{CEAF76A6-9DB1-4CD7-BFED-4FD33B8CC79C}"/>
    <dgm:cxn modelId="{1EBAFFAF-6967-4164-BCCF-C0002DD6B0E9}" srcId="{CDA3E7EC-20C5-431C-8508-858FD892240E}" destId="{7A4B8B3C-6BEA-4F1B-AAB6-78128FF11C05}" srcOrd="0" destOrd="0" parTransId="{ACC94138-CCF7-419A-99C4-789264665FDB}" sibTransId="{82D63E7A-E5E8-42F1-BF6C-8A5ED85D9320}"/>
    <dgm:cxn modelId="{6FCFB16E-B54A-493F-8950-3470947EF90B}" srcId="{FE64A782-0414-4145-A3B4-43DFC1B3AD03}" destId="{52C535DE-A233-49F8-9DB0-C39BD8B84347}" srcOrd="2" destOrd="0" parTransId="{3C83B8FE-C8AA-4E0E-A067-0420DF4D4998}" sibTransId="{ABF70FF8-9F72-463E-9FA9-217BA629D3F9}"/>
    <dgm:cxn modelId="{13A189FC-9037-40DB-A5DF-FB5BB24F0C3D}" srcId="{03B047EA-C612-4D19-8146-83B632E8BC52}" destId="{8F7FC3EC-CA8A-4D97-B3D4-3F2E34A3CF37}" srcOrd="1" destOrd="0" parTransId="{03ADA9A4-98EA-49F2-B90B-9C68A7CABBF4}" sibTransId="{6D8A09F5-53FD-4E60-B285-6349A4DD70A2}"/>
    <dgm:cxn modelId="{0EFBDB10-A9E2-4274-A7C1-49C506DB0FA8}" type="presOf" srcId="{CDA3E7EC-20C5-431C-8508-858FD892240E}" destId="{9B5B787D-A13F-4782-8501-A43AF36A3FE5}" srcOrd="0" destOrd="0" presId="urn:microsoft.com/office/officeart/2005/8/layout/hList2"/>
    <dgm:cxn modelId="{E868CBD3-8B30-409A-89F9-443993ADE258}" srcId="{0B0EA036-2C62-4AFC-8740-2E7F07C4F936}" destId="{CDA3E7EC-20C5-431C-8508-858FD892240E}" srcOrd="1" destOrd="0" parTransId="{6320DBB4-7C84-4455-9385-A358D9D0A77F}" sibTransId="{7423B4D7-CBA5-4C50-B3C3-1BA3283B87B1}"/>
    <dgm:cxn modelId="{5CA09D03-BB77-415C-86F0-5F15351CC919}" type="presParOf" srcId="{73C71425-7240-4798-9593-CAEEAFE58A80}" destId="{F620C70A-3358-46E3-9A1B-1F7AEE9C1067}" srcOrd="0" destOrd="0" presId="urn:microsoft.com/office/officeart/2005/8/layout/hList2"/>
    <dgm:cxn modelId="{07E6BA80-DFD9-4892-BB42-481B99A9AE1F}" type="presParOf" srcId="{F620C70A-3358-46E3-9A1B-1F7AEE9C1067}" destId="{0BCD51E3-D94D-43E6-A135-053C2E32FD07}" srcOrd="0" destOrd="0" presId="urn:microsoft.com/office/officeart/2005/8/layout/hList2"/>
    <dgm:cxn modelId="{69F62FD2-2888-4DE3-88BC-BA411CA7D9AA}" type="presParOf" srcId="{F620C70A-3358-46E3-9A1B-1F7AEE9C1067}" destId="{179306FC-CD12-4CCC-B7F0-FEEBE9EEB9BD}" srcOrd="1" destOrd="0" presId="urn:microsoft.com/office/officeart/2005/8/layout/hList2"/>
    <dgm:cxn modelId="{3BE38257-156E-400F-B41B-8CF85B3D8F58}" type="presParOf" srcId="{F620C70A-3358-46E3-9A1B-1F7AEE9C1067}" destId="{6676D1E2-0C76-4172-B4DA-0A6C4B75A1D8}" srcOrd="2" destOrd="0" presId="urn:microsoft.com/office/officeart/2005/8/layout/hList2"/>
    <dgm:cxn modelId="{2375C01D-01A5-4140-B31A-FDFCEC5B4300}" type="presParOf" srcId="{73C71425-7240-4798-9593-CAEEAFE58A80}" destId="{DD69FF7F-61E0-4060-A91F-A9377B1FAEC5}" srcOrd="1" destOrd="0" presId="urn:microsoft.com/office/officeart/2005/8/layout/hList2"/>
    <dgm:cxn modelId="{119A8720-E110-4FAE-9469-263CE977F695}" type="presParOf" srcId="{73C71425-7240-4798-9593-CAEEAFE58A80}" destId="{BE865D94-667C-4793-87A5-7672048D2DBE}" srcOrd="2" destOrd="0" presId="urn:microsoft.com/office/officeart/2005/8/layout/hList2"/>
    <dgm:cxn modelId="{A4AB7C26-770E-4C5C-8E96-2B4B4E38AA36}" type="presParOf" srcId="{BE865D94-667C-4793-87A5-7672048D2DBE}" destId="{BC82E639-FC3B-4C12-8FF1-1BFEFC868C72}" srcOrd="0" destOrd="0" presId="urn:microsoft.com/office/officeart/2005/8/layout/hList2"/>
    <dgm:cxn modelId="{21A4DA81-3CA0-4B26-9E7B-73936490C9E8}" type="presParOf" srcId="{BE865D94-667C-4793-87A5-7672048D2DBE}" destId="{5D8304C4-51EB-46E1-844E-A4BC1749A7AC}" srcOrd="1" destOrd="0" presId="urn:microsoft.com/office/officeart/2005/8/layout/hList2"/>
    <dgm:cxn modelId="{9D1706B5-FF66-4072-B9B8-38112F2F6F24}" type="presParOf" srcId="{BE865D94-667C-4793-87A5-7672048D2DBE}" destId="{9B5B787D-A13F-4782-8501-A43AF36A3FE5}" srcOrd="2" destOrd="0" presId="urn:microsoft.com/office/officeart/2005/8/layout/hList2"/>
    <dgm:cxn modelId="{9ECB8939-14BD-4273-8AD2-91A62DA18D62}" type="presParOf" srcId="{73C71425-7240-4798-9593-CAEEAFE58A80}" destId="{031958D2-C69D-45F0-894C-DB2EAE9A82DD}" srcOrd="3" destOrd="0" presId="urn:microsoft.com/office/officeart/2005/8/layout/hList2"/>
    <dgm:cxn modelId="{A209D6E2-C499-4F60-9AC4-8C8234F82076}" type="presParOf" srcId="{73C71425-7240-4798-9593-CAEEAFE58A80}" destId="{A28F21A3-F999-497F-92D6-1007709D3E14}" srcOrd="4" destOrd="0" presId="urn:microsoft.com/office/officeart/2005/8/layout/hList2"/>
    <dgm:cxn modelId="{0818C8D1-12C1-43BC-9FAA-28452BDB6053}" type="presParOf" srcId="{A28F21A3-F999-497F-92D6-1007709D3E14}" destId="{2DA2EE50-5647-4A82-872B-6AAB2D8E0FF6}" srcOrd="0" destOrd="0" presId="urn:microsoft.com/office/officeart/2005/8/layout/hList2"/>
    <dgm:cxn modelId="{DF5D8351-F453-40A3-8377-4E3A4EBD2E5B}" type="presParOf" srcId="{A28F21A3-F999-497F-92D6-1007709D3E14}" destId="{69A48394-C7E9-4D35-AF46-55DFB05F351B}" srcOrd="1" destOrd="0" presId="urn:microsoft.com/office/officeart/2005/8/layout/hList2"/>
    <dgm:cxn modelId="{9D797291-EE5B-4EC1-B592-C31691A4CD49}" type="presParOf" srcId="{A28F21A3-F999-497F-92D6-1007709D3E14}" destId="{02C0AABB-77C2-4235-B147-CB5BD05E7A8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A672FB-03C6-4B0B-B93F-F8620ACE8766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0DB954-FACA-49F8-BAFC-C3521A428FA1}">
      <dgm:prSet phldrT="[Текст]" custT="1"/>
      <dgm:spPr/>
      <dgm:t>
        <a:bodyPr/>
        <a:lstStyle/>
        <a:p>
          <a:r>
            <a:rPr lang="ru-RU" sz="1200" b="1" dirty="0" smtClean="0"/>
            <a:t>Доля расходов на питание:61,2%</a:t>
          </a:r>
          <a:r>
            <a:rPr lang="ru-KG" sz="1200" b="1" dirty="0" smtClean="0"/>
            <a:t>, это составляет 50 % превышающие международные нормы </a:t>
          </a:r>
          <a:endParaRPr lang="ru-RU" sz="1200" dirty="0"/>
        </a:p>
      </dgm:t>
    </dgm:pt>
    <dgm:pt modelId="{3BB78E34-2796-4E7D-89A6-5857564EFB48}" type="parTrans" cxnId="{2804C4A2-0D36-49A3-90D1-12504A9FFBB8}">
      <dgm:prSet/>
      <dgm:spPr/>
      <dgm:t>
        <a:bodyPr/>
        <a:lstStyle/>
        <a:p>
          <a:endParaRPr lang="ru-RU"/>
        </a:p>
      </dgm:t>
    </dgm:pt>
    <dgm:pt modelId="{F874EE36-0817-4371-ADB2-2E100F0EE57B}" type="sibTrans" cxnId="{2804C4A2-0D36-49A3-90D1-12504A9FFBB8}">
      <dgm:prSet/>
      <dgm:spPr/>
      <dgm:t>
        <a:bodyPr/>
        <a:lstStyle/>
        <a:p>
          <a:endParaRPr lang="ru-RU"/>
        </a:p>
      </dgm:t>
    </dgm:pt>
    <dgm:pt modelId="{9DE67149-7876-443E-9DCF-009B31A77EB7}">
      <dgm:prSet phldrT="[Текст]" custT="1"/>
      <dgm:spPr/>
      <dgm:t>
        <a:bodyPr/>
        <a:lstStyle/>
        <a:p>
          <a:r>
            <a:rPr lang="ru-RU" sz="1200" b="1" dirty="0" smtClean="0"/>
            <a:t>снижение потребления питательных продуктов</a:t>
          </a:r>
          <a:r>
            <a:rPr lang="ru-KG" sz="1200" b="1" dirty="0" smtClean="0"/>
            <a:t> </a:t>
          </a:r>
          <a:r>
            <a:rPr lang="ru-RU" sz="1200" b="1" dirty="0" smtClean="0"/>
            <a:t>увеличение потребления калорийно-насыщенных продуктов</a:t>
          </a:r>
          <a:r>
            <a:rPr lang="ru-KG" sz="1200" b="1" dirty="0" smtClean="0"/>
            <a:t>, влечет риски для здоровья  (качественное недоедание) </a:t>
          </a:r>
          <a:endParaRPr lang="ru-RU" sz="1200" dirty="0"/>
        </a:p>
      </dgm:t>
    </dgm:pt>
    <dgm:pt modelId="{EE14BE56-E6BE-4603-8C2D-4F33C7DF0C6E}" type="parTrans" cxnId="{3A0FFB0F-665B-4E31-8B3A-86C7F3A6744E}">
      <dgm:prSet/>
      <dgm:spPr/>
      <dgm:t>
        <a:bodyPr/>
        <a:lstStyle/>
        <a:p>
          <a:endParaRPr lang="ru-RU"/>
        </a:p>
      </dgm:t>
    </dgm:pt>
    <dgm:pt modelId="{2D952188-1377-4C16-9104-27274E50D4E6}" type="sibTrans" cxnId="{3A0FFB0F-665B-4E31-8B3A-86C7F3A6744E}">
      <dgm:prSet/>
      <dgm:spPr/>
      <dgm:t>
        <a:bodyPr/>
        <a:lstStyle/>
        <a:p>
          <a:endParaRPr lang="ru-RU"/>
        </a:p>
      </dgm:t>
    </dgm:pt>
    <dgm:pt modelId="{BE291217-61A8-4934-8BDE-95FFC96B4352}" type="pres">
      <dgm:prSet presAssocID="{27A672FB-03C6-4B0B-B93F-F8620ACE87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850AB7-AB15-4C8F-9456-82365C6C688F}" type="pres">
      <dgm:prSet presAssocID="{120DB954-FACA-49F8-BAFC-C3521A428FA1}" presName="composite" presStyleCnt="0"/>
      <dgm:spPr/>
    </dgm:pt>
    <dgm:pt modelId="{0A3F384F-19B1-4093-942A-7B1126A68986}" type="pres">
      <dgm:prSet presAssocID="{120DB954-FACA-49F8-BAFC-C3521A428FA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F19415-4E98-4F39-B22F-46B1FF2CC762}" type="pres">
      <dgm:prSet presAssocID="{120DB954-FACA-49F8-BAFC-C3521A428FA1}" presName="rect2" presStyleLbl="fgImgPlace1" presStyleIdx="0" presStyleCnt="2"/>
      <dgm:spPr/>
    </dgm:pt>
    <dgm:pt modelId="{50964396-120E-4A77-A642-11BAA43CFEBA}" type="pres">
      <dgm:prSet presAssocID="{F874EE36-0817-4371-ADB2-2E100F0EE57B}" presName="sibTrans" presStyleCnt="0"/>
      <dgm:spPr/>
    </dgm:pt>
    <dgm:pt modelId="{E988E145-4FA5-4D3F-96D3-1C41D20AB4BB}" type="pres">
      <dgm:prSet presAssocID="{9DE67149-7876-443E-9DCF-009B31A77EB7}" presName="composite" presStyleCnt="0"/>
      <dgm:spPr/>
    </dgm:pt>
    <dgm:pt modelId="{A89CF115-4C2E-43F0-8DEA-01FB3E99A3D1}" type="pres">
      <dgm:prSet presAssocID="{9DE67149-7876-443E-9DCF-009B31A77EB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BA52AE-5D35-41BF-9FD2-BE1D19777989}" type="pres">
      <dgm:prSet presAssocID="{9DE67149-7876-443E-9DCF-009B31A77EB7}" presName="rect2" presStyleLbl="fgImgPlace1" presStyleIdx="1" presStyleCnt="2"/>
      <dgm:spPr/>
    </dgm:pt>
  </dgm:ptLst>
  <dgm:cxnLst>
    <dgm:cxn modelId="{3A0FFB0F-665B-4E31-8B3A-86C7F3A6744E}" srcId="{27A672FB-03C6-4B0B-B93F-F8620ACE8766}" destId="{9DE67149-7876-443E-9DCF-009B31A77EB7}" srcOrd="1" destOrd="0" parTransId="{EE14BE56-E6BE-4603-8C2D-4F33C7DF0C6E}" sibTransId="{2D952188-1377-4C16-9104-27274E50D4E6}"/>
    <dgm:cxn modelId="{20F2A881-36D3-48CB-B047-50A76E533077}" type="presOf" srcId="{27A672FB-03C6-4B0B-B93F-F8620ACE8766}" destId="{BE291217-61A8-4934-8BDE-95FFC96B4352}" srcOrd="0" destOrd="0" presId="urn:microsoft.com/office/officeart/2008/layout/PictureStrips"/>
    <dgm:cxn modelId="{5FB353C7-F652-47F3-91E7-13BB1270EC74}" type="presOf" srcId="{9DE67149-7876-443E-9DCF-009B31A77EB7}" destId="{A89CF115-4C2E-43F0-8DEA-01FB3E99A3D1}" srcOrd="0" destOrd="0" presId="urn:microsoft.com/office/officeart/2008/layout/PictureStrips"/>
    <dgm:cxn modelId="{4749AFE6-9086-4BB8-9599-8CBD45440309}" type="presOf" srcId="{120DB954-FACA-49F8-BAFC-C3521A428FA1}" destId="{0A3F384F-19B1-4093-942A-7B1126A68986}" srcOrd="0" destOrd="0" presId="urn:microsoft.com/office/officeart/2008/layout/PictureStrips"/>
    <dgm:cxn modelId="{2804C4A2-0D36-49A3-90D1-12504A9FFBB8}" srcId="{27A672FB-03C6-4B0B-B93F-F8620ACE8766}" destId="{120DB954-FACA-49F8-BAFC-C3521A428FA1}" srcOrd="0" destOrd="0" parTransId="{3BB78E34-2796-4E7D-89A6-5857564EFB48}" sibTransId="{F874EE36-0817-4371-ADB2-2E100F0EE57B}"/>
    <dgm:cxn modelId="{B3CFD724-8217-4F23-A9CC-C077495EDAF7}" type="presParOf" srcId="{BE291217-61A8-4934-8BDE-95FFC96B4352}" destId="{58850AB7-AB15-4C8F-9456-82365C6C688F}" srcOrd="0" destOrd="0" presId="urn:microsoft.com/office/officeart/2008/layout/PictureStrips"/>
    <dgm:cxn modelId="{4E735B59-22BF-49DE-9859-077223547B75}" type="presParOf" srcId="{58850AB7-AB15-4C8F-9456-82365C6C688F}" destId="{0A3F384F-19B1-4093-942A-7B1126A68986}" srcOrd="0" destOrd="0" presId="urn:microsoft.com/office/officeart/2008/layout/PictureStrips"/>
    <dgm:cxn modelId="{3EB55ACB-0E87-4EE2-B70F-47DEF6BB65A0}" type="presParOf" srcId="{58850AB7-AB15-4C8F-9456-82365C6C688F}" destId="{F8F19415-4E98-4F39-B22F-46B1FF2CC762}" srcOrd="1" destOrd="0" presId="urn:microsoft.com/office/officeart/2008/layout/PictureStrips"/>
    <dgm:cxn modelId="{28AD420C-FCC7-422E-A422-4BA1383CED32}" type="presParOf" srcId="{BE291217-61A8-4934-8BDE-95FFC96B4352}" destId="{50964396-120E-4A77-A642-11BAA43CFEBA}" srcOrd="1" destOrd="0" presId="urn:microsoft.com/office/officeart/2008/layout/PictureStrips"/>
    <dgm:cxn modelId="{692DEEF5-73E4-4614-A466-11E0D5C8F4C8}" type="presParOf" srcId="{BE291217-61A8-4934-8BDE-95FFC96B4352}" destId="{E988E145-4FA5-4D3F-96D3-1C41D20AB4BB}" srcOrd="2" destOrd="0" presId="urn:microsoft.com/office/officeart/2008/layout/PictureStrips"/>
    <dgm:cxn modelId="{ECF97F20-6E91-46DB-8C44-D51FA198AE31}" type="presParOf" srcId="{E988E145-4FA5-4D3F-96D3-1C41D20AB4BB}" destId="{A89CF115-4C2E-43F0-8DEA-01FB3E99A3D1}" srcOrd="0" destOrd="0" presId="urn:microsoft.com/office/officeart/2008/layout/PictureStrips"/>
    <dgm:cxn modelId="{FD077031-D5FD-4535-A0BC-94A51F30F18E}" type="presParOf" srcId="{E988E145-4FA5-4D3F-96D3-1C41D20AB4BB}" destId="{18BA52AE-5D35-41BF-9FD2-BE1D197779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6D1E2-0C76-4172-B4DA-0A6C4B75A1D8}">
      <dsp:nvSpPr>
        <dsp:cNvPr id="0" name=""/>
        <dsp:cNvSpPr/>
      </dsp:nvSpPr>
      <dsp:spPr>
        <a:xfrm rot="16200000">
          <a:off x="-690052" y="1232371"/>
          <a:ext cx="1832725" cy="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209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О</a:t>
          </a:r>
          <a:r>
            <a:rPr lang="ru-KG" sz="1000" kern="1200" dirty="0" smtClean="0"/>
            <a:t>беспеченность </a:t>
          </a:r>
          <a:endParaRPr lang="ru-RU" sz="1000" kern="1200" dirty="0"/>
        </a:p>
      </dsp:txBody>
      <dsp:txXfrm>
        <a:off x="-690052" y="1232371"/>
        <a:ext cx="1832725" cy="359670"/>
      </dsp:txXfrm>
    </dsp:sp>
    <dsp:sp modelId="{179306FC-CD12-4CCC-B7F0-FEEBE9EEB9BD}">
      <dsp:nvSpPr>
        <dsp:cNvPr id="0" name=""/>
        <dsp:cNvSpPr/>
      </dsp:nvSpPr>
      <dsp:spPr>
        <a:xfrm>
          <a:off x="406145" y="495843"/>
          <a:ext cx="1791540" cy="1832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7209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/>
            <a:t>домохозяйств</a:t>
          </a:r>
          <a:r>
            <a:rPr lang="ru-KG" sz="1600" b="1" kern="1200" dirty="0" smtClean="0"/>
            <a:t>ах</a:t>
          </a:r>
          <a:r>
            <a:rPr lang="ru-RU" sz="1600" b="1" kern="1200" dirty="0" smtClean="0"/>
            <a:t>:</a:t>
          </a: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i="1" kern="1200" dirty="0" smtClean="0"/>
            <a:t>обеспеченных </a:t>
          </a:r>
          <a:r>
            <a:rPr lang="ru-RU" sz="1600" i="1" kern="1200" dirty="0" err="1" smtClean="0"/>
            <a:t>продовольствием</a:t>
          </a:r>
          <a:r>
            <a:rPr lang="ru-RU" sz="1600" b="1" kern="1200" dirty="0" err="1" smtClean="0"/>
            <a:t>увеличилась</a:t>
          </a:r>
          <a:r>
            <a:rPr lang="ru-RU" sz="1600" b="1" kern="1200" dirty="0" smtClean="0"/>
            <a:t> с 41% до 86%</a:t>
          </a:r>
          <a:endParaRPr lang="ru-RU" sz="1600" kern="1200" dirty="0"/>
        </a:p>
      </dsp:txBody>
      <dsp:txXfrm>
        <a:off x="406145" y="495843"/>
        <a:ext cx="1791540" cy="1832725"/>
      </dsp:txXfrm>
    </dsp:sp>
    <dsp:sp modelId="{0BCD51E3-D94D-43E6-A135-053C2E32FD07}">
      <dsp:nvSpPr>
        <dsp:cNvPr id="0" name=""/>
        <dsp:cNvSpPr/>
      </dsp:nvSpPr>
      <dsp:spPr>
        <a:xfrm>
          <a:off x="46474" y="21078"/>
          <a:ext cx="719341" cy="71934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5B787D-A13F-4782-8501-A43AF36A3FE5}">
      <dsp:nvSpPr>
        <dsp:cNvPr id="0" name=""/>
        <dsp:cNvSpPr/>
      </dsp:nvSpPr>
      <dsp:spPr>
        <a:xfrm rot="16200000">
          <a:off x="1944704" y="1232371"/>
          <a:ext cx="1832725" cy="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209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</a:t>
          </a:r>
          <a:r>
            <a:rPr lang="ru-KG" sz="1000" kern="1200" dirty="0" smtClean="0"/>
            <a:t>нижение деструктивных явлений </a:t>
          </a:r>
          <a:endParaRPr lang="ru-RU" sz="1000" kern="1200" dirty="0"/>
        </a:p>
      </dsp:txBody>
      <dsp:txXfrm>
        <a:off x="1944704" y="1232371"/>
        <a:ext cx="1832725" cy="359670"/>
      </dsp:txXfrm>
    </dsp:sp>
    <dsp:sp modelId="{5D8304C4-51EB-46E1-844E-A4BC1749A7AC}">
      <dsp:nvSpPr>
        <dsp:cNvPr id="0" name=""/>
        <dsp:cNvSpPr/>
      </dsp:nvSpPr>
      <dsp:spPr>
        <a:xfrm>
          <a:off x="3040902" y="495843"/>
          <a:ext cx="1791540" cy="1832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317209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</a:t>
          </a:r>
          <a:r>
            <a:rPr lang="ru-KG" sz="1200" kern="1200" dirty="0" smtClean="0"/>
            <a:t>нижается число деструктивных стартегий ( продажа активов и или сокращение потребления)   для удовлетворения базовых потреблений </a:t>
          </a:r>
          <a:endParaRPr lang="ru-RU" sz="1200" kern="1200" dirty="0"/>
        </a:p>
      </dsp:txBody>
      <dsp:txXfrm>
        <a:off x="3040902" y="495843"/>
        <a:ext cx="1791540" cy="1832725"/>
      </dsp:txXfrm>
    </dsp:sp>
    <dsp:sp modelId="{BC82E639-FC3B-4C12-8FF1-1BFEFC868C72}">
      <dsp:nvSpPr>
        <dsp:cNvPr id="0" name=""/>
        <dsp:cNvSpPr/>
      </dsp:nvSpPr>
      <dsp:spPr>
        <a:xfrm>
          <a:off x="2681231" y="21078"/>
          <a:ext cx="719341" cy="71934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C0AABB-77C2-4235-B147-CB5BD05E7A87}">
      <dsp:nvSpPr>
        <dsp:cNvPr id="0" name=""/>
        <dsp:cNvSpPr/>
      </dsp:nvSpPr>
      <dsp:spPr>
        <a:xfrm rot="16200000">
          <a:off x="4579461" y="1232371"/>
          <a:ext cx="1832725" cy="359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17209" bIns="0" numCol="1" spcCol="1270" anchor="t" anchorCtr="0">
          <a:noAutofit/>
        </a:bodyPr>
        <a:lstStyle/>
        <a:p>
          <a:pPr lvl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</a:t>
          </a:r>
          <a:r>
            <a:rPr lang="ru-KG" sz="1000" kern="1200" dirty="0" smtClean="0"/>
            <a:t>амообеспечение </a:t>
          </a:r>
          <a:endParaRPr lang="ru-RU" sz="1000" kern="1200" dirty="0"/>
        </a:p>
      </dsp:txBody>
      <dsp:txXfrm>
        <a:off x="4579461" y="1232371"/>
        <a:ext cx="1832725" cy="359670"/>
      </dsp:txXfrm>
    </dsp:sp>
    <dsp:sp modelId="{69A48394-C7E9-4D35-AF46-55DFB05F351B}">
      <dsp:nvSpPr>
        <dsp:cNvPr id="0" name=""/>
        <dsp:cNvSpPr/>
      </dsp:nvSpPr>
      <dsp:spPr>
        <a:xfrm>
          <a:off x="5675659" y="495843"/>
          <a:ext cx="1791540" cy="18327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17209" rIns="113792" bIns="11379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полного </a:t>
          </a:r>
          <a:r>
            <a:rPr lang="ru-RU" sz="1200" b="1" kern="1200" dirty="0" err="1" smtClean="0"/>
            <a:t>самообеспечения</a:t>
          </a:r>
          <a:r>
            <a:rPr lang="ru-KG" sz="1200" b="1" kern="1200" dirty="0" smtClean="0"/>
            <a:t> достигли в 2024 году по  следующим продуктам: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KG" sz="1200" b="1" kern="1200" dirty="0" smtClean="0"/>
            <a:t> </a:t>
          </a:r>
          <a:r>
            <a:rPr lang="ru-RU" sz="1200" b="1" kern="1200" dirty="0" smtClean="0"/>
            <a:t>куриные яйца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/>
            <a:t> сахар</a:t>
          </a:r>
          <a:endParaRPr lang="ru-RU" sz="1200" kern="1200" dirty="0"/>
        </a:p>
      </dsp:txBody>
      <dsp:txXfrm>
        <a:off x="5675659" y="495843"/>
        <a:ext cx="1791540" cy="1832725"/>
      </dsp:txXfrm>
    </dsp:sp>
    <dsp:sp modelId="{2DA2EE50-5647-4A82-872B-6AAB2D8E0FF6}">
      <dsp:nvSpPr>
        <dsp:cNvPr id="0" name=""/>
        <dsp:cNvSpPr/>
      </dsp:nvSpPr>
      <dsp:spPr>
        <a:xfrm>
          <a:off x="5315989" y="21078"/>
          <a:ext cx="719341" cy="71934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F384F-19B1-4093-942A-7B1126A68986}">
      <dsp:nvSpPr>
        <dsp:cNvPr id="0" name=""/>
        <dsp:cNvSpPr/>
      </dsp:nvSpPr>
      <dsp:spPr>
        <a:xfrm>
          <a:off x="1415446" y="285770"/>
          <a:ext cx="5285486" cy="165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7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Доля расходов на питание:61,2%</a:t>
          </a:r>
          <a:r>
            <a:rPr lang="ru-KG" sz="1200" b="1" kern="1200" dirty="0" smtClean="0"/>
            <a:t>, это составляет 50 % превышающие международные нормы </a:t>
          </a:r>
          <a:endParaRPr lang="ru-RU" sz="1200" kern="1200" dirty="0"/>
        </a:p>
      </dsp:txBody>
      <dsp:txXfrm>
        <a:off x="1415446" y="285770"/>
        <a:ext cx="5285486" cy="1651714"/>
      </dsp:txXfrm>
    </dsp:sp>
    <dsp:sp modelId="{F8F19415-4E98-4F39-B22F-46B1FF2CC762}">
      <dsp:nvSpPr>
        <dsp:cNvPr id="0" name=""/>
        <dsp:cNvSpPr/>
      </dsp:nvSpPr>
      <dsp:spPr>
        <a:xfrm>
          <a:off x="1195218" y="47189"/>
          <a:ext cx="1156200" cy="17343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9CF115-4C2E-43F0-8DEA-01FB3E99A3D1}">
      <dsp:nvSpPr>
        <dsp:cNvPr id="0" name=""/>
        <dsp:cNvSpPr/>
      </dsp:nvSpPr>
      <dsp:spPr>
        <a:xfrm>
          <a:off x="1415446" y="2365095"/>
          <a:ext cx="5285486" cy="165171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8761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снижение потребления питательных продуктов</a:t>
          </a:r>
          <a:r>
            <a:rPr lang="ru-KG" sz="1200" b="1" kern="1200" dirty="0" smtClean="0"/>
            <a:t> </a:t>
          </a:r>
          <a:r>
            <a:rPr lang="ru-RU" sz="1200" b="1" kern="1200" dirty="0" smtClean="0"/>
            <a:t>увеличение потребления калорийно-насыщенных продуктов</a:t>
          </a:r>
          <a:r>
            <a:rPr lang="ru-KG" sz="1200" b="1" kern="1200" dirty="0" smtClean="0"/>
            <a:t>, влечет риски для здоровья  (качественное недоедание) </a:t>
          </a:r>
          <a:endParaRPr lang="ru-RU" sz="1200" kern="1200" dirty="0"/>
        </a:p>
      </dsp:txBody>
      <dsp:txXfrm>
        <a:off x="1415446" y="2365095"/>
        <a:ext cx="5285486" cy="1651714"/>
      </dsp:txXfrm>
    </dsp:sp>
    <dsp:sp modelId="{18BA52AE-5D35-41BF-9FD2-BE1D19777989}">
      <dsp:nvSpPr>
        <dsp:cNvPr id="0" name=""/>
        <dsp:cNvSpPr/>
      </dsp:nvSpPr>
      <dsp:spPr>
        <a:xfrm>
          <a:off x="1195218" y="2126514"/>
          <a:ext cx="1156200" cy="173430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slide_mxpiwtzcroixhunkcwbs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slide_mxpiwtzcroixhunkcwbs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Created from: https://gemini.google.com/app/eb201bad4af5def1?hl=ru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_zrbyiikuzocfxactswma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_zrbyiikuzocfxactswma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slide_ktydewfugbkrupyjbffx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slide_ktydewfugbkrupyjbffx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Brown LL Pan"/>
              </a:rPr>
              <a:t>В новом исследовании аналитическая команда ЕАБР пришла к выводу, </a:t>
            </a:r>
            <a:endParaRPr lang="ru-KG" dirty="0" smtClean="0">
              <a:latin typeface="Brown LL P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Brown LL Pan"/>
              </a:rPr>
              <a:t>что уровень самообеспеченности в Евразийском регионе по большинству продуктов уже сегодня превышает 80–95%.</a:t>
            </a:r>
            <a:endParaRPr lang="ru-KG" dirty="0" smtClean="0">
              <a:latin typeface="Brown LL P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Brown LL Pan"/>
              </a:rPr>
              <a:t> Регион в целом обеспечивает свою продовольственную безопасность. </a:t>
            </a:r>
            <a:endParaRPr lang="ru-KG" dirty="0" smtClean="0">
              <a:latin typeface="Brown LL P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Brown LL Pan"/>
              </a:rPr>
              <a:t>Наибольший уровень самообеспеченности наблюдается по зерновым (132%) и масличным культурам (151%), наименьший — по фруктам (65%).</a:t>
            </a:r>
            <a:endParaRPr lang="ru-KG" dirty="0" smtClean="0">
              <a:latin typeface="Brown LL Pan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Brown LL Pan"/>
              </a:rPr>
              <a:t> Однако внутри региона сохраняются существенные различия между странами в отношении как производства, так и потребления продовольствия.</a:t>
            </a:r>
            <a:endParaRPr lang="ru-KG" dirty="0" smtClean="0"/>
          </a:p>
          <a:p>
            <a:endParaRPr lang="ru-KG" dirty="0"/>
          </a:p>
        </p:txBody>
      </p:sp>
    </p:spTree>
    <p:extLst>
      <p:ext uri="{BB962C8B-B14F-4D97-AF65-F5344CB8AC3E}">
        <p14:creationId xmlns:p14="http://schemas.microsoft.com/office/powerpoint/2010/main" val="1415677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slide_lmihxgmxvguewlfrsgum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slide_lmihxgmxvguewlfrsgum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slide_hqayjktbxihirjuhibdw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slide_hqayjktbxihirjuhibdw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slide_drptetjywxrxfypegzr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slide_drptetjywxrxfypegzr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slide_rpwfzsodfsgrnzcycbng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slide_rpwfzsodfsgrnzcycbng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81000" y="1333500"/>
            <a:ext cx="8255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</a:rPr>
              <a:t>Продовольственная безопасность в Кыргызской Республике: </a:t>
            </a:r>
            <a:r>
              <a:rPr lang="ru-KG" sz="2400" b="1" dirty="0" smtClean="0">
                <a:solidFill>
                  <a:schemeClr val="accent1">
                    <a:lumMod val="75000"/>
                  </a:schemeClr>
                </a:solidFill>
              </a:rPr>
              <a:t>а</a:t>
            </a:r>
            <a:r>
              <a:rPr lang="ru" sz="2400" b="1" dirty="0" smtClean="0">
                <a:solidFill>
                  <a:schemeClr val="accent1">
                    <a:lumMod val="75000"/>
                  </a:schemeClr>
                </a:solidFill>
              </a:rPr>
              <a:t>нализ </a:t>
            </a:r>
            <a:r>
              <a:rPr lang="ru" sz="2400" b="1" dirty="0">
                <a:solidFill>
                  <a:schemeClr val="accent1">
                    <a:lumMod val="75000"/>
                  </a:schemeClr>
                </a:solidFill>
              </a:rPr>
              <a:t>текущего состояния и результаты исследований</a:t>
            </a: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3135" y="1017479"/>
            <a:ext cx="73258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Rubik"/>
              </a:rPr>
              <a:t>что </a:t>
            </a:r>
            <a:r>
              <a:rPr lang="ru-RU" dirty="0">
                <a:latin typeface="Rubik"/>
              </a:rPr>
              <a:t>в районах с высоким уровнем острой нехватки продовольствия, как правило, наблюдается и высокий уровень детского истощения, что в совокупности препятствует развитию и благополучию населения в краткосрочной, среднесрочной и долгосрочной перспективе</a:t>
            </a:r>
            <a:r>
              <a:rPr lang="ru-RU" dirty="0" smtClean="0">
                <a:latin typeface="Rubik"/>
              </a:rPr>
              <a:t>.</a:t>
            </a:r>
            <a:endParaRPr lang="ru-KG" dirty="0" smtClean="0">
              <a:latin typeface="Rubik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Rubik"/>
              </a:rPr>
              <a:t> </a:t>
            </a:r>
            <a:r>
              <a:rPr lang="ru-RU" dirty="0">
                <a:latin typeface="Rubik"/>
              </a:rPr>
              <a:t>В 30 из 42 крупных продовольственных кризисах, проанализированных в отчете, где были доступны данные о недоедании</a:t>
            </a:r>
            <a:r>
              <a:rPr lang="ru-RU" dirty="0" smtClean="0">
                <a:latin typeface="Rubik"/>
              </a:rPr>
              <a:t>,</a:t>
            </a:r>
            <a:endParaRPr lang="ru-KG" dirty="0" smtClean="0">
              <a:latin typeface="Rubik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Rubik"/>
              </a:rPr>
              <a:t> </a:t>
            </a:r>
            <a:r>
              <a:rPr lang="ru-RU" dirty="0">
                <a:latin typeface="Rubik"/>
              </a:rPr>
              <a:t>более 35 миллионов детей в возрасте до 5 лет страдали от истощения</a:t>
            </a:r>
            <a:r>
              <a:rPr lang="ru-RU" dirty="0" smtClean="0">
                <a:latin typeface="Rubik"/>
              </a:rPr>
              <a:t>,</a:t>
            </a:r>
            <a:endParaRPr lang="ru-KG" dirty="0" smtClean="0">
              <a:latin typeface="Rubik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Rubik"/>
              </a:rPr>
              <a:t> </a:t>
            </a:r>
            <a:r>
              <a:rPr lang="ru-RU" dirty="0">
                <a:latin typeface="Rubik"/>
              </a:rPr>
              <a:t>причем 9,2 миллиона из них были сильно истощены (наиболее смертельная форма недоедания и основная причина детской смертности). </a:t>
            </a:r>
            <a:endParaRPr lang="ru-K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19838" y="440206"/>
            <a:ext cx="34724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ubik"/>
              </a:rPr>
              <a:t>Отчет</a:t>
            </a:r>
            <a:r>
              <a:rPr lang="ru-KG" b="1" dirty="0">
                <a:solidFill>
                  <a:schemeClr val="accent1">
                    <a:lumMod val="75000"/>
                  </a:schemeClr>
                </a:solidFill>
                <a:latin typeface="Rubik"/>
              </a:rPr>
              <a:t> ФАО по миру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Rubik"/>
              </a:rPr>
              <a:t> демонстрирует</a:t>
            </a:r>
            <a:r>
              <a:rPr lang="ru-KG" b="1" dirty="0">
                <a:solidFill>
                  <a:schemeClr val="accent1">
                    <a:lumMod val="75000"/>
                  </a:schemeClr>
                </a:solidFill>
                <a:latin typeface="Rubik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62057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/>
        </p:nvSpPr>
        <p:spPr>
          <a:xfrm>
            <a:off x="393995" y="390065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dirty="0" smtClean="0">
                <a:solidFill>
                  <a:schemeClr val="accent1">
                    <a:lumMod val="75000"/>
                  </a:schemeClr>
                </a:solidFill>
              </a:rPr>
              <a:t>К</a:t>
            </a:r>
            <a:r>
              <a:rPr lang="ru-KG" sz="2500" b="1" dirty="0" smtClean="0">
                <a:solidFill>
                  <a:schemeClr val="accent1">
                    <a:lumMod val="75000"/>
                  </a:schemeClr>
                </a:solidFill>
              </a:rPr>
              <a:t>лючевые вызовы и стратегическая уязвимость в КР </a:t>
            </a:r>
            <a:endParaRPr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0" name="Google Shape;90;p19"/>
          <p:cNvSpPr txBox="1"/>
          <p:nvPr/>
        </p:nvSpPr>
        <p:spPr>
          <a:xfrm>
            <a:off x="129306" y="2916161"/>
            <a:ext cx="8646689" cy="135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>
              <a:buClr>
                <a:schemeClr val="dk2"/>
              </a:buClr>
              <a:buSzPts val="1800"/>
            </a:pPr>
            <a:r>
              <a:rPr lang="ru-RU" sz="1800" b="1" dirty="0"/>
              <a:t>Высокая </a:t>
            </a:r>
            <a:r>
              <a:rPr lang="ru-RU" sz="1800" b="1" dirty="0" err="1"/>
              <a:t>импортозависимость</a:t>
            </a:r>
            <a:r>
              <a:rPr lang="ru-RU" sz="1800" b="1" dirty="0"/>
              <a:t> по стратегическим товарам</a:t>
            </a:r>
            <a:r>
              <a:rPr lang="ru-RU" sz="1800" b="1" dirty="0" smtClean="0"/>
              <a:t>:</a:t>
            </a:r>
            <a:endParaRPr lang="ru-KG" sz="1800" b="1" dirty="0" smtClean="0"/>
          </a:p>
          <a:p>
            <a:pPr marL="400050" lvl="0" indent="-285750">
              <a:buClr>
                <a:schemeClr val="dk2"/>
              </a:buClr>
              <a:buSzPts val="1800"/>
              <a:buFont typeface="Wingdings" panose="05000000000000000000" pitchFamily="2" charset="2"/>
              <a:buChar char="§"/>
            </a:pPr>
            <a:r>
              <a:rPr lang="ru" sz="1800" dirty="0" smtClean="0">
                <a:solidFill>
                  <a:schemeClr val="tx1"/>
                </a:solidFill>
              </a:rPr>
              <a:t>Зерно </a:t>
            </a:r>
            <a:r>
              <a:rPr lang="ru" sz="1800" dirty="0">
                <a:solidFill>
                  <a:schemeClr val="tx1"/>
                </a:solidFill>
              </a:rPr>
              <a:t>(пшеница</a:t>
            </a:r>
            <a:r>
              <a:rPr lang="ru" sz="1800" dirty="0" smtClean="0">
                <a:solidFill>
                  <a:schemeClr val="tx1"/>
                </a:solidFill>
              </a:rPr>
              <a:t>)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 dirty="0">
                <a:solidFill>
                  <a:schemeClr val="tx1"/>
                </a:solidFill>
              </a:rPr>
              <a:t>Растительное масло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 dirty="0">
                <a:solidFill>
                  <a:schemeClr val="tx1"/>
                </a:solidFill>
              </a:rPr>
              <a:t>Плоды и ягоды</a:t>
            </a:r>
            <a:endParaRPr sz="1800" dirty="0">
              <a:solidFill>
                <a:schemeClr val="tx1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endParaRPr lang="ru-KG" sz="1800" dirty="0" smtClean="0">
              <a:solidFill>
                <a:schemeClr val="dk2"/>
              </a:solidFill>
            </a:endParaRPr>
          </a:p>
          <a:p>
            <a:pPr marL="11430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ru" sz="1800" dirty="0" smtClean="0">
                <a:solidFill>
                  <a:schemeClr val="dk2"/>
                </a:solidFill>
              </a:rPr>
              <a:t>Риски</a:t>
            </a:r>
            <a:r>
              <a:rPr lang="ru" sz="1800" dirty="0">
                <a:solidFill>
                  <a:schemeClr val="dk2"/>
                </a:solidFill>
              </a:rPr>
              <a:t>: Инфляция и возможный дефицит при закрытии границ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5122" name="Picture 2" descr="комбайн ездит по полю, собирая зерно летом. уборка ранних зерновых и озимой пшеницы. сельскохозяйственная техника едет к камере сбора пшени - продовольственная безопасность стоковые фото и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1" y="1161494"/>
            <a:ext cx="7074564" cy="1754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9668" y="397676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Дисбаланс аграрного сектора</a:t>
            </a:r>
            <a:r>
              <a:rPr lang="ru-RU" dirty="0"/>
              <a:t>:</a:t>
            </a:r>
            <a:endParaRPr lang="ru-KG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9042" y="1262564"/>
            <a:ext cx="43806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/>
              <a:t>Темпы роста сельского хозяйства </a:t>
            </a:r>
            <a:r>
              <a:rPr lang="ru-RU" sz="1800" b="1" dirty="0"/>
              <a:t>отстают</a:t>
            </a:r>
            <a:r>
              <a:rPr lang="ru-RU" sz="1800" dirty="0"/>
              <a:t> от темпов роста экономики в целом и населения. </a:t>
            </a:r>
            <a:endParaRPr lang="ru-KG" sz="1800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/>
              <a:t>Проблема </a:t>
            </a:r>
            <a:r>
              <a:rPr lang="ru-RU" sz="1800" b="1" dirty="0" err="1"/>
              <a:t>мелкотоварности</a:t>
            </a:r>
            <a:r>
              <a:rPr lang="ru-RU" sz="1800" dirty="0"/>
              <a:t> производства и низкий уровень кооперации препятствуют внедрению технологий и повышению производительности.</a:t>
            </a:r>
            <a:endParaRPr lang="ru-KG" sz="1800" dirty="0"/>
          </a:p>
        </p:txBody>
      </p:sp>
      <p:pic>
        <p:nvPicPr>
          <p:cNvPr id="7170" name="Picture 2" descr="молодая женщина-фермер осматривает и управляет дроном на зеленом пшеничном поле. современные технологии в цифровом сельском хозяйстве. ан� - продовольственная безопасность стоковые фото и изображ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880" y="858788"/>
            <a:ext cx="395106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11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30549" y="365779"/>
            <a:ext cx="28436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chemeClr val="accent1">
                    <a:lumMod val="75000"/>
                  </a:schemeClr>
                </a:solidFill>
              </a:rPr>
              <a:t>Климатические риски:</a:t>
            </a:r>
            <a:endParaRPr lang="ru-KG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9851" y="1478009"/>
            <a:ext cx="544387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1800" dirty="0"/>
              <a:t>Периодические природные катаклизмы (например, весенние заморозки) наносят существенный ущерб урожаю, что требует эффективных механизмов страхования и адаптации</a:t>
            </a:r>
            <a:r>
              <a:rPr lang="ru-RU" sz="1800" dirty="0" smtClean="0"/>
              <a:t>.</a:t>
            </a:r>
            <a:endParaRPr lang="ru-KG" sz="18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KG" sz="1800" dirty="0" smtClean="0"/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ru-RU" sz="1800" dirty="0">
                <a:solidFill>
                  <a:schemeClr val="tx1"/>
                </a:solidFill>
              </a:rPr>
              <a:t>Адаптация к климату: Страхование и использование озимых сортов</a:t>
            </a:r>
          </a:p>
          <a:p>
            <a:pPr algn="just"/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6146" name="Picture 2" descr="Drought Concept. Dry Cracked Earth in the Riverbed - Стоковые фото Засушливый климат роялти-ф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721" y="550445"/>
            <a:ext cx="2902688" cy="372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33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>
                <a:solidFill>
                  <a:schemeClr val="dk2"/>
                </a:solidFill>
              </a:rPr>
              <a:t>Заключение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75907" y="977901"/>
            <a:ext cx="71663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Повышение самообеспеченности:</a:t>
            </a:r>
            <a:r>
              <a:rPr lang="ru-RU" dirty="0"/>
              <a:t> Реализация целевых программ по увеличению посевных площадей (особенно под пшеницу до 350 тыс. га) и стимулирование производства растительного масла для </a:t>
            </a:r>
            <a:r>
              <a:rPr lang="ru-RU" b="1" dirty="0"/>
              <a:t>снижения критической </a:t>
            </a:r>
            <a:r>
              <a:rPr lang="ru-RU" b="1" dirty="0" err="1"/>
              <a:t>импортозависимости</a:t>
            </a:r>
            <a:r>
              <a:rPr lang="ru-RU" dirty="0"/>
              <a:t>.</a:t>
            </a:r>
            <a:endParaRPr lang="ru-K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4641" y="1932008"/>
            <a:ext cx="69217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Стимулирование </a:t>
            </a:r>
            <a:r>
              <a:rPr lang="ru-RU" b="1" dirty="0" err="1"/>
              <a:t>агросектора</a:t>
            </a:r>
            <a:r>
              <a:rPr lang="ru-RU" b="1" dirty="0"/>
              <a:t>:</a:t>
            </a:r>
            <a:r>
              <a:rPr lang="ru-RU" dirty="0"/>
              <a:t> Поддержка </a:t>
            </a:r>
            <a:r>
              <a:rPr lang="ru-RU" b="1" dirty="0"/>
              <a:t>кооперации</a:t>
            </a:r>
            <a:r>
              <a:rPr lang="ru-RU" dirty="0"/>
              <a:t> и создание благоприятных условий для крупного товарного производства для преодоления проблемы </a:t>
            </a:r>
            <a:r>
              <a:rPr lang="ru-RU" dirty="0" err="1"/>
              <a:t>мелкотоварности</a:t>
            </a:r>
            <a:r>
              <a:rPr lang="ru-RU" dirty="0"/>
              <a:t>.</a:t>
            </a:r>
            <a:endParaRPr lang="ru-K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75906" y="2670672"/>
            <a:ext cx="6900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Повышение покупательной способности:</a:t>
            </a:r>
            <a:r>
              <a:rPr lang="ru-RU" dirty="0"/>
              <a:t> Разработка и внедрение эффективных мер социальной защиты, направленных на повышение доходов уязвимых слоев населения, чтобы снизить долю расходов на питание до устойчивого уровня.</a:t>
            </a:r>
            <a:endParaRPr lang="ru-K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0335" y="3624779"/>
            <a:ext cx="684736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Мониторинг питания:</a:t>
            </a:r>
            <a:r>
              <a:rPr lang="ru-RU" dirty="0"/>
              <a:t> Регулярное проведение национальных обследований для оценки не только калорийности, но и </a:t>
            </a:r>
            <a:r>
              <a:rPr lang="ru-RU" b="1" dirty="0"/>
              <a:t>разнообразия рациона</a:t>
            </a:r>
            <a:r>
              <a:rPr lang="ru-RU" dirty="0"/>
              <a:t> и содержания микроэлементов.</a:t>
            </a:r>
            <a:endParaRPr lang="ru-K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9851" y="586591"/>
            <a:ext cx="5124893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Продовольственная безопасность (ПБ) рассматривается как неотъемлемый элемент национальной безопасности и устойчивого </a:t>
            </a:r>
            <a:r>
              <a:rPr lang="ru-RU" sz="2000" dirty="0" smtClean="0"/>
              <a:t>развития</a:t>
            </a:r>
            <a:endParaRPr lang="ru-KG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 err="1"/>
              <a:t>Кыргызской</a:t>
            </a:r>
            <a:r>
              <a:rPr lang="ru-RU" sz="2000" dirty="0"/>
              <a:t> Республике (КР) проблема ПБ усугубляется </a:t>
            </a:r>
            <a:r>
              <a:rPr lang="ru-RU" sz="2000" dirty="0" err="1"/>
              <a:t>геоклиматическими</a:t>
            </a:r>
            <a:r>
              <a:rPr lang="ru-RU" sz="2000" dirty="0"/>
              <a:t> рисками, зависимостью от импорта и высоким уровнем бедности</a:t>
            </a:r>
            <a:r>
              <a:rPr lang="ru-RU" sz="2000" dirty="0" smtClean="0"/>
              <a:t>.</a:t>
            </a:r>
            <a:endParaRPr lang="ru-KG" sz="2000" dirty="0" smtClean="0"/>
          </a:p>
          <a:p>
            <a:pPr algn="just"/>
            <a:r>
              <a:rPr lang="ru-RU" dirty="0" smtClean="0"/>
              <a:t>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Данный доклад основан на анализе результатов исследований, проведенных Всемирной продовольственной программой (ВПП ООН), Всемирным банком и Национальным статистическим комитетом (НСК КР) за период 2019-2024 гг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2050" name="Picture 2" descr="Блок-схема карты разведки продовольственной безопасности с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9" y="723014"/>
            <a:ext cx="2998381" cy="273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51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>
                <a:solidFill>
                  <a:schemeClr val="accent1">
                    <a:lumMod val="75000"/>
                  </a:schemeClr>
                </a:solidFill>
              </a:rPr>
              <a:t>Четыре столпа продовольственной безопасности</a:t>
            </a:r>
            <a:endParaRPr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69875" y="1143000"/>
            <a:ext cx="5950172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b="1" dirty="0">
                <a:solidFill>
                  <a:schemeClr val="dk2"/>
                </a:solidFill>
              </a:rPr>
              <a:t>Наличие: </a:t>
            </a:r>
            <a:r>
              <a:rPr lang="ru" sz="1800" dirty="0">
                <a:solidFill>
                  <a:schemeClr val="dk2"/>
                </a:solidFill>
              </a:rPr>
              <a:t>Уровень национального производства и импорта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b="1" dirty="0">
                <a:solidFill>
                  <a:schemeClr val="dk2"/>
                </a:solidFill>
              </a:rPr>
              <a:t>Доступность:</a:t>
            </a:r>
            <a:r>
              <a:rPr lang="ru" sz="1800" dirty="0">
                <a:solidFill>
                  <a:schemeClr val="dk2"/>
                </a:solidFill>
              </a:rPr>
              <a:t> Экономический и физический доступ населения к продуктам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b="1" dirty="0">
                <a:solidFill>
                  <a:schemeClr val="dk2"/>
                </a:solidFill>
              </a:rPr>
              <a:t>Потребление:</a:t>
            </a:r>
            <a:r>
              <a:rPr lang="ru" sz="1800" dirty="0">
                <a:solidFill>
                  <a:schemeClr val="dk2"/>
                </a:solidFill>
              </a:rPr>
              <a:t> Адекватность, питательность и безопасность пищи</a:t>
            </a:r>
            <a:endParaRPr sz="1800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b="1" dirty="0">
                <a:solidFill>
                  <a:schemeClr val="dk2"/>
                </a:solidFill>
              </a:rPr>
              <a:t>Стабильность: </a:t>
            </a:r>
            <a:r>
              <a:rPr lang="ru" sz="1800" dirty="0">
                <a:solidFill>
                  <a:schemeClr val="dk2"/>
                </a:solidFill>
              </a:rPr>
              <a:t>Устойчивость к экономическим и климатическим шокам</a:t>
            </a:r>
            <a:endParaRPr sz="1800" dirty="0">
              <a:solidFill>
                <a:schemeClr val="dk2"/>
              </a:solidFill>
            </a:endParaRPr>
          </a:p>
        </p:txBody>
      </p:sp>
      <p:pic>
        <p:nvPicPr>
          <p:cNvPr id="3074" name="Picture 2" descr="Bezpieczeństwo żywnościowe w zagrożeniu - Sierpień - 2021 - Komentarze  eksperckie - Okiem eksperta - Centrum Prasowe UMCS - Strona główna UM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047" y="1181100"/>
            <a:ext cx="2733675" cy="263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</a:rPr>
              <a:t>Динамика продовольственной обеспеченности</a:t>
            </a: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2" name="Google Shape;72;p16"/>
          <p:cNvSpPr txBox="1"/>
          <p:nvPr/>
        </p:nvSpPr>
        <p:spPr>
          <a:xfrm>
            <a:off x="269875" y="1143000"/>
            <a:ext cx="71247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lvl="0" algn="just">
              <a:buClr>
                <a:schemeClr val="dk2"/>
              </a:buClr>
              <a:buSzPts val="1800"/>
            </a:pPr>
            <a:r>
              <a:rPr lang="ru-RU" sz="1800" b="1" dirty="0">
                <a:solidFill>
                  <a:srgbClr val="C00000"/>
                </a:solidFill>
              </a:rPr>
              <a:t>Доступность </a:t>
            </a:r>
            <a:r>
              <a:rPr lang="ru-RU" sz="1800" b="1" dirty="0" err="1" smtClean="0">
                <a:solidFill>
                  <a:srgbClr val="C00000"/>
                </a:solidFill>
              </a:rPr>
              <a:t>продовольствия</a:t>
            </a:r>
            <a:r>
              <a:rPr lang="ru-RU" sz="1800" dirty="0" err="1"/>
              <a:t>:Последние</a:t>
            </a:r>
            <a:r>
              <a:rPr lang="ru-RU" sz="1800" dirty="0"/>
              <a:t> исследования Всемирного банка </a:t>
            </a:r>
            <a:r>
              <a:rPr lang="ru-RU" sz="1800" dirty="0" smtClean="0"/>
              <a:t>фиксируют </a:t>
            </a:r>
            <a:r>
              <a:rPr lang="ru-RU" sz="1800" dirty="0"/>
              <a:t>значительное улучшение экономической доступности продовольствия в период с декабря 2021 по октябрь 2024 года:</a:t>
            </a:r>
            <a:endParaRPr sz="1800" dirty="0">
              <a:solidFill>
                <a:schemeClr val="dk2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3911069"/>
              </p:ext>
            </p:extLst>
          </p:nvPr>
        </p:nvGraphicFramePr>
        <p:xfrm>
          <a:off x="652129" y="2387452"/>
          <a:ext cx="7513675" cy="234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4728" y="432672"/>
            <a:ext cx="4116833" cy="3228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K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Уровень обеспеченности продовольствием в ЕАЭС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EDB-FS-Report-23-1_Charts_RU_0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957579"/>
            <a:ext cx="6794204" cy="38270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1786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accent1">
                    <a:lumMod val="75000"/>
                  </a:schemeClr>
                </a:solidFill>
              </a:rPr>
              <a:t>Экономическая </a:t>
            </a:r>
            <a:r>
              <a:rPr lang="ru-KG" sz="2400" b="1" dirty="0" smtClean="0">
                <a:solidFill>
                  <a:schemeClr val="accent1">
                    <a:lumMod val="75000"/>
                  </a:schemeClr>
                </a:solidFill>
              </a:rPr>
              <a:t>доступность </a:t>
            </a:r>
            <a:endParaRPr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126793045"/>
              </p:ext>
            </p:extLst>
          </p:nvPr>
        </p:nvGraphicFramePr>
        <p:xfrm>
          <a:off x="492936" y="1079500"/>
          <a:ext cx="789615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/>
        </p:nvSpPr>
        <p:spPr>
          <a:xfrm>
            <a:off x="317500" y="4064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KG" sz="2500" b="1" dirty="0" smtClean="0">
                <a:solidFill>
                  <a:schemeClr val="accent1">
                    <a:lumMod val="75000"/>
                  </a:schemeClr>
                </a:solidFill>
              </a:rPr>
              <a:t>Питание и использование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KG" sz="2500" b="1" dirty="0" smtClean="0">
                <a:solidFill>
                  <a:schemeClr val="accent1">
                    <a:lumMod val="75000"/>
                  </a:schemeClr>
                </a:solidFill>
              </a:rPr>
              <a:t>продовольствия </a:t>
            </a:r>
            <a:endParaRPr sz="2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269875" y="1143000"/>
            <a:ext cx="5599297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" sz="1800" dirty="0" smtClean="0">
                <a:solidFill>
                  <a:schemeClr val="dk2"/>
                </a:solidFill>
              </a:rPr>
              <a:t>46</a:t>
            </a:r>
            <a:r>
              <a:rPr lang="ru" sz="1800" dirty="0">
                <a:solidFill>
                  <a:schemeClr val="dk2"/>
                </a:solidFill>
              </a:rPr>
              <a:t>% населения </a:t>
            </a:r>
            <a:r>
              <a:rPr lang="ru-KG" sz="1800" dirty="0" smtClean="0">
                <a:solidFill>
                  <a:schemeClr val="dk2"/>
                </a:solidFill>
              </a:rPr>
              <a:t>КР </a:t>
            </a:r>
            <a:r>
              <a:rPr lang="ru" sz="1800" dirty="0" smtClean="0">
                <a:solidFill>
                  <a:schemeClr val="dk2"/>
                </a:solidFill>
              </a:rPr>
              <a:t>потребляет </a:t>
            </a:r>
            <a:r>
              <a:rPr lang="ru" sz="1800" dirty="0">
                <a:solidFill>
                  <a:schemeClr val="dk2"/>
                </a:solidFill>
              </a:rPr>
              <a:t>менее 2100 </a:t>
            </a:r>
            <a:r>
              <a:rPr lang="ru" sz="1800" dirty="0" smtClean="0">
                <a:solidFill>
                  <a:schemeClr val="dk2"/>
                </a:solidFill>
              </a:rPr>
              <a:t>ккал/сутки</a:t>
            </a:r>
            <a:endParaRPr lang="ru-KG" sz="1800" dirty="0" smtClean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lang="ru-RU" sz="1800" dirty="0" smtClean="0">
                <a:solidFill>
                  <a:schemeClr val="dk2"/>
                </a:solidFill>
              </a:rPr>
              <a:t>С</a:t>
            </a:r>
            <a:r>
              <a:rPr lang="ru-KG" sz="1800" dirty="0" smtClean="0">
                <a:solidFill>
                  <a:schemeClr val="dk2"/>
                </a:solidFill>
              </a:rPr>
              <a:t>реди детей 1271 ккал в сутки, оклонение </a:t>
            </a: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ru-KG" sz="1800" dirty="0" smtClean="0">
                <a:solidFill>
                  <a:schemeClr val="dk2"/>
                </a:solidFill>
              </a:rPr>
              <a:t>на 23,5%</a:t>
            </a:r>
          </a:p>
          <a:p>
            <a:pPr marL="457200" lvl="0" indent="-342900" algn="just">
              <a:buClr>
                <a:schemeClr val="dk2"/>
              </a:buClr>
              <a:buSzPts val="1800"/>
              <a:buChar char="●"/>
            </a:pPr>
            <a:r>
              <a:rPr lang="ru-RU" sz="1800" b="1" dirty="0"/>
              <a:t>28% домохозяйств</a:t>
            </a:r>
            <a:r>
              <a:rPr lang="ru-RU" sz="1800" dirty="0"/>
              <a:t> сообщили о поиске дополнительных/альтернативных источников </a:t>
            </a:r>
            <a:r>
              <a:rPr lang="ru-RU" sz="1800" dirty="0" smtClean="0"/>
              <a:t>дохода</a:t>
            </a:r>
            <a:r>
              <a:rPr lang="ru-KG" sz="1800" dirty="0" smtClean="0"/>
              <a:t> ( что ведет к снижению качества питания ) (ВПП ООН)</a:t>
            </a:r>
            <a:endParaRPr sz="1800" dirty="0">
              <a:solidFill>
                <a:schemeClr val="dk2"/>
              </a:solidFill>
            </a:endParaRPr>
          </a:p>
          <a:p>
            <a:pPr marL="114300" lvl="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</a:pPr>
            <a:r>
              <a:rPr lang="ru" sz="1800" b="1" dirty="0">
                <a:solidFill>
                  <a:schemeClr val="dk2"/>
                </a:solidFill>
              </a:rPr>
              <a:t>Изменения в структуре питания:</a:t>
            </a:r>
            <a:endParaRPr sz="1800" b="1" dirty="0">
              <a:solidFill>
                <a:schemeClr val="dk2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Снижение: Мясо, фрукты, овощи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Рост: Злаки, сахар</a:t>
            </a:r>
            <a:endParaRPr sz="1800" dirty="0">
              <a:solidFill>
                <a:schemeClr val="tx1"/>
              </a:solidFill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Wingdings" panose="05000000000000000000" pitchFamily="2" charset="2"/>
              <a:buChar char="Ø"/>
            </a:pPr>
            <a:r>
              <a:rPr lang="ru" sz="1800" dirty="0">
                <a:solidFill>
                  <a:schemeClr val="tx1"/>
                </a:solidFill>
              </a:rPr>
              <a:t>"Тройное бремя" недостаточности питания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4098" name="Picture 2" descr="рассада салата крупным планом на руках фермера в общественном саду - продовольственная безопасность стоковые фото и изображ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171" y="1360967"/>
            <a:ext cx="3040913" cy="322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4763" y="1556088"/>
            <a:ext cx="64858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Врожденные пороки развития у плода.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Задержка интеллектуального развития, кретинизм.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Заболевания сердечно-сосудистой системы.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Бесплодие у женщин.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Сахарный диабет II типа, ожирение.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Злокачественные опухоли.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1A1A1A"/>
                </a:solidFill>
                <a:latin typeface="Roboto"/>
              </a:rPr>
              <a:t>Неизлечимые хронические язвы, рецидивирующие болезни, выпадение волос, нарушение остроты вкуса, слепота и др.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6177" y="478465"/>
            <a:ext cx="78787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Bitter"/>
              </a:rPr>
              <a:t>Болезни, обусловленные нерациональным питанием</a:t>
            </a:r>
          </a:p>
        </p:txBody>
      </p:sp>
    </p:spTree>
    <p:extLst>
      <p:ext uri="{BB962C8B-B14F-4D97-AF65-F5344CB8AC3E}">
        <p14:creationId xmlns:p14="http://schemas.microsoft.com/office/powerpoint/2010/main" val="2368760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cdn-0.aki.kg/cdn-st-0/qc6/D/1521282.e5ebce0655992d4f3178840881e35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37" y="340242"/>
            <a:ext cx="8389089" cy="434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347274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624</Words>
  <Application>Microsoft Office PowerPoint</Application>
  <PresentationFormat>Экран (16:9)</PresentationFormat>
  <Paragraphs>72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Bitter</vt:lpstr>
      <vt:lpstr>Brown LL Pan</vt:lpstr>
      <vt:lpstr>Calibri</vt:lpstr>
      <vt:lpstr>Roboto</vt:lpstr>
      <vt:lpstr>Rubik</vt:lpstr>
      <vt:lpstr>Times New Roman</vt:lpstr>
      <vt:lpstr>Wingdings</vt:lpstr>
      <vt:lpstr>Simple Light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modified xsi:type="dcterms:W3CDTF">2025-10-20T06:27:00Z</dcterms:modified>
</cp:coreProperties>
</file>